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5"/>
  </p:notesMasterIdLst>
  <p:handoutMasterIdLst>
    <p:handoutMasterId r:id="rId6"/>
  </p:handoutMasterIdLst>
  <p:sldIdLst>
    <p:sldId id="289" r:id="rId2"/>
    <p:sldId id="331" r:id="rId3"/>
    <p:sldId id="295" r:id="rId4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7"/>
      <p:bold r:id="rId8"/>
      <p:italic r:id="rId9"/>
      <p:boldItalic r:id="rId10"/>
    </p:embeddedFont>
    <p:embeddedFont>
      <p:font typeface="Nexa Extra Light" panose="00000200000000000000" pitchFamily="2" charset="0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3A3A3A"/>
    <a:srgbClr val="FFF4E4"/>
    <a:srgbClr val="194A68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81" d="100"/>
          <a:sy n="81" d="100"/>
        </p:scale>
        <p:origin x="53" y="106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378B0-EE8F-7B19-32CD-7E58A452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00F8DD5-A29D-F03E-2387-F0876A015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7AB6C5-48E3-7379-4BCB-9773212D5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CEA594-A88A-0588-C7B4-6FBA11F61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24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29/10/2025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365194" y="5073586"/>
            <a:ext cx="8253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	</a:t>
            </a:r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MODOS DE USO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DOS LLMS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CC9D4-47B9-D403-9463-536190B1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D949695-6D3A-3187-BE81-FC8B6562A599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C2B8239-5FD3-132E-F29C-0B5FC639D2DF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998B088-817D-8A60-D3B9-B5422CA3BE85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83F789D-0C17-6B26-E505-23B1A9FC52AB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A7903D5-156B-FC23-50AD-94AD9ED357BF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07915F2-54D9-1738-FCF0-B0BD19FC03E3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15E415-680D-CB56-0077-174D24B56353}"/>
              </a:ext>
            </a:extLst>
          </p:cNvPr>
          <p:cNvSpPr txBox="1"/>
          <p:nvPr/>
        </p:nvSpPr>
        <p:spPr>
          <a:xfrm>
            <a:off x="319316" y="220419"/>
            <a:ext cx="874155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3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MODOS DE USO DOS LLMS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A1FBBCFB-93E1-6EB4-05A6-C93FA33BBDBB}"/>
              </a:ext>
            </a:extLst>
          </p:cNvPr>
          <p:cNvSpPr/>
          <p:nvPr/>
        </p:nvSpPr>
        <p:spPr>
          <a:xfrm>
            <a:off x="396048" y="1099128"/>
            <a:ext cx="3236592" cy="5879766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07B85112-3158-1C35-BD5B-C0A2B58B0597}"/>
              </a:ext>
            </a:extLst>
          </p:cNvPr>
          <p:cNvSpPr/>
          <p:nvPr/>
        </p:nvSpPr>
        <p:spPr>
          <a:xfrm>
            <a:off x="737878" y="1424999"/>
            <a:ext cx="2518166" cy="763840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MODO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RECALL</a:t>
            </a:r>
            <a:endParaRPr kumimoji="0" lang="pt-BR" sz="145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Fluxograma: Processo Alternativo 12">
            <a:extLst>
              <a:ext uri="{FF2B5EF4-FFF2-40B4-BE49-F238E27FC236}">
                <a16:creationId xmlns:a16="http://schemas.microsoft.com/office/drawing/2014/main" id="{9CD75703-ECD2-6659-95C1-78A7846290E4}"/>
              </a:ext>
            </a:extLst>
          </p:cNvPr>
          <p:cNvSpPr/>
          <p:nvPr/>
        </p:nvSpPr>
        <p:spPr>
          <a:xfrm>
            <a:off x="3916519" y="1099127"/>
            <a:ext cx="3236592" cy="5879766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48BE309C-8688-7D0D-9712-80773FD21568}"/>
              </a:ext>
            </a:extLst>
          </p:cNvPr>
          <p:cNvSpPr/>
          <p:nvPr/>
        </p:nvSpPr>
        <p:spPr>
          <a:xfrm>
            <a:off x="7436990" y="1099127"/>
            <a:ext cx="3236592" cy="5879766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59E4975E-FC89-127A-BA1B-AD68E828EA9F}"/>
              </a:ext>
            </a:extLst>
          </p:cNvPr>
          <p:cNvSpPr/>
          <p:nvPr/>
        </p:nvSpPr>
        <p:spPr>
          <a:xfrm>
            <a:off x="7861048" y="1416393"/>
            <a:ext cx="2388474" cy="786472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MODO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INTERATIVO</a:t>
            </a:r>
            <a:endParaRPr kumimoji="0" lang="pt-BR" sz="145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891F87A-AFC0-CFBE-5203-57D1E9A45C43}"/>
              </a:ext>
            </a:extLst>
          </p:cNvPr>
          <p:cNvSpPr txBox="1"/>
          <p:nvPr/>
        </p:nvSpPr>
        <p:spPr>
          <a:xfrm>
            <a:off x="444894" y="2340262"/>
            <a:ext cx="3086619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BASE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Conhecimento paramétrico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69FE0D5-BA21-9F60-E2CE-C7E897FEE1A2}"/>
              </a:ext>
            </a:extLst>
          </p:cNvPr>
          <p:cNvSpPr txBox="1"/>
          <p:nvPr/>
        </p:nvSpPr>
        <p:spPr>
          <a:xfrm>
            <a:off x="428851" y="3295915"/>
            <a:ext cx="3125842" cy="181588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USOS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dirty="0">
                <a:solidFill>
                  <a:prstClr val="white"/>
                </a:solidFill>
                <a:latin typeface="Nexa Extra Light" panose="00000200000000000000" pitchFamily="2" charset="0"/>
              </a:rPr>
              <a:t>Explicações e conceitos gerais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Geração</a:t>
            </a:r>
            <a:r>
              <a:rPr kumimoji="0" lang="pt-BR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de ideias e argumentos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baseline="0" dirty="0">
                <a:solidFill>
                  <a:prstClr val="white"/>
                </a:solidFill>
                <a:latin typeface="Nexa Extra Light" panose="00000200000000000000" pitchFamily="2" charset="0"/>
              </a:rPr>
              <a:t>Conhecimento</a:t>
            </a:r>
            <a:r>
              <a:rPr lang="pt-BR" sz="1600" dirty="0">
                <a:solidFill>
                  <a:prstClr val="white"/>
                </a:solidFill>
                <a:latin typeface="Nexa Extra Light" panose="00000200000000000000" pitchFamily="2" charset="0"/>
              </a:rPr>
              <a:t> comum, frequente e genérico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F30FFDE-10B9-51AC-FF6F-12A0281BF55C}"/>
              </a:ext>
            </a:extLst>
          </p:cNvPr>
          <p:cNvSpPr txBox="1"/>
          <p:nvPr/>
        </p:nvSpPr>
        <p:spPr>
          <a:xfrm>
            <a:off x="3977046" y="2388872"/>
            <a:ext cx="3066363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BASE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- Conhecimento</a:t>
            </a:r>
            <a:r>
              <a:rPr kumimoji="0" lang="pt-BR" sz="16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externo (anexo ou web)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EE8AF25-71C1-CC91-4DC2-28400392B905}"/>
              </a:ext>
            </a:extLst>
          </p:cNvPr>
          <p:cNvSpPr txBox="1"/>
          <p:nvPr/>
        </p:nvSpPr>
        <p:spPr>
          <a:xfrm>
            <a:off x="3977046" y="3326761"/>
            <a:ext cx="3070903" cy="132343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USOS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dirty="0">
                <a:solidFill>
                  <a:prstClr val="white"/>
                </a:solidFill>
                <a:latin typeface="Nexa Extra Light" panose="00000200000000000000" pitchFamily="2" charset="0"/>
              </a:rPr>
              <a:t>Análise e interpretação de textos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Revisão e melhoria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Síntese etc.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C3AE860-B196-082B-5949-86D12DAD0887}"/>
              </a:ext>
            </a:extLst>
          </p:cNvPr>
          <p:cNvSpPr txBox="1"/>
          <p:nvPr/>
        </p:nvSpPr>
        <p:spPr>
          <a:xfrm>
            <a:off x="3962877" y="4823722"/>
            <a:ext cx="3143875" cy="156966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LIMITAÇÃO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Janela de contexto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dirty="0">
                <a:solidFill>
                  <a:prstClr val="white"/>
                </a:solidFill>
                <a:latin typeface="Nexa Extra Light" panose="00000200000000000000" pitchFamily="2" charset="0"/>
              </a:rPr>
              <a:t>Degradação do contexto (</a:t>
            </a:r>
            <a:r>
              <a:rPr lang="pt-BR" sz="1600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lost</a:t>
            </a:r>
            <a:r>
              <a:rPr lang="pt-BR" sz="1600" dirty="0">
                <a:solidFill>
                  <a:prstClr val="white"/>
                </a:solidFill>
                <a:latin typeface="Nexa Extra Light" panose="00000200000000000000" pitchFamily="2" charset="0"/>
              </a:rPr>
              <a:t> in </a:t>
            </a:r>
            <a:r>
              <a:rPr lang="pt-BR" sz="1600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the</a:t>
            </a:r>
            <a:r>
              <a:rPr lang="pt-BR" sz="1600" dirty="0">
                <a:solidFill>
                  <a:prstClr val="white"/>
                </a:solidFill>
                <a:latin typeface="Nexa Extra Light" panose="00000200000000000000" pitchFamily="2" charset="0"/>
              </a:rPr>
              <a:t> </a:t>
            </a:r>
            <a:r>
              <a:rPr lang="pt-BR" sz="1600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middle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Modos de processamento (RAG)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A5BAEDA-69F0-3416-7221-C2A252B6D5DB}"/>
              </a:ext>
            </a:extLst>
          </p:cNvPr>
          <p:cNvSpPr txBox="1"/>
          <p:nvPr/>
        </p:nvSpPr>
        <p:spPr>
          <a:xfrm>
            <a:off x="7522103" y="2407080"/>
            <a:ext cx="3066363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BASE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LLM + Usuário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dirty="0">
                <a:solidFill>
                  <a:prstClr val="white"/>
                </a:solidFill>
                <a:latin typeface="Nexa Extra Light" panose="00000200000000000000" pitchFamily="2" charset="0"/>
              </a:rPr>
              <a:t>Contexto enriquecido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8AF3B72-0345-CA93-CAE4-F7EEEECD7CFF}"/>
              </a:ext>
            </a:extLst>
          </p:cNvPr>
          <p:cNvSpPr txBox="1"/>
          <p:nvPr/>
        </p:nvSpPr>
        <p:spPr>
          <a:xfrm>
            <a:off x="7522102" y="3409301"/>
            <a:ext cx="3066363" cy="132343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USOS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dirty="0">
                <a:solidFill>
                  <a:prstClr val="white"/>
                </a:solidFill>
                <a:latin typeface="Nexa Extra Light" panose="00000200000000000000" pitchFamily="2" charset="0"/>
              </a:rPr>
              <a:t>Extensão da mente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Usuário</a:t>
            </a:r>
            <a:r>
              <a:rPr kumimoji="0" lang="pt-BR" sz="16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no controle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Surfar no contexto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Organização de ideias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DC0BBC7-DC53-78C7-C4AF-5B58EE0D4F95}"/>
              </a:ext>
            </a:extLst>
          </p:cNvPr>
          <p:cNvSpPr txBox="1"/>
          <p:nvPr/>
        </p:nvSpPr>
        <p:spPr>
          <a:xfrm>
            <a:off x="7522101" y="4867975"/>
            <a:ext cx="3066363" cy="107721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LIMITAÇÃO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Janela de contexto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600" dirty="0">
                <a:solidFill>
                  <a:prstClr val="white"/>
                </a:solidFill>
                <a:latin typeface="Nexa Extra Light" panose="00000200000000000000" pitchFamily="2" charset="0"/>
              </a:rPr>
              <a:t>Memória deslizante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Deterioração</a:t>
            </a:r>
            <a:r>
              <a:rPr kumimoji="0" lang="pt-BR" sz="16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da coerência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5" name="Fluxograma: Processo Alternativo 14">
            <a:extLst>
              <a:ext uri="{FF2B5EF4-FFF2-40B4-BE49-F238E27FC236}">
                <a16:creationId xmlns:a16="http://schemas.microsoft.com/office/drawing/2014/main" id="{FEF723BA-A9EF-F513-E0CA-32D502DCBF4D}"/>
              </a:ext>
            </a:extLst>
          </p:cNvPr>
          <p:cNvSpPr/>
          <p:nvPr/>
        </p:nvSpPr>
        <p:spPr>
          <a:xfrm>
            <a:off x="4156544" y="1440555"/>
            <a:ext cx="2756542" cy="763840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MODO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TRANSFORMATIVO</a:t>
            </a:r>
            <a:endParaRPr kumimoji="0" lang="pt-BR" sz="145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35A6FF3-3BF7-EAFD-526D-40AA7FB09427}"/>
              </a:ext>
            </a:extLst>
          </p:cNvPr>
          <p:cNvSpPr txBox="1"/>
          <p:nvPr/>
        </p:nvSpPr>
        <p:spPr>
          <a:xfrm>
            <a:off x="444894" y="5188809"/>
            <a:ext cx="3125842" cy="156966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LIMITAÇÃO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Risco de alucinação para fatos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Sem acesso a fatos recentes</a:t>
            </a:r>
            <a:r>
              <a:rPr kumimoji="0" lang="pt-BR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e c</a:t>
            </a:r>
            <a:r>
              <a:rPr lang="pt-BR" sz="1600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onhecimento específico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8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7835252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MODOS DE USO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623496" y="1988231"/>
            <a:ext cx="9811976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O uso dos </a:t>
            </a:r>
            <a:r>
              <a:rPr lang="pt-BR" sz="2400" b="1" noProof="0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LLMs</a:t>
            </a: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 evoluiu de uma era em que se buscava um oráculo com todas as respostas (modo recall) para um modo em que o usuário é o curador do conhecimento (modo transformativo)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70454" y="3320622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QUANDO USAR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623496" y="3821645"/>
            <a:ext cx="9717708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O modo recall pode ser usado para explicações, geração de ideias, de argumentos e fatos muito conhecidos. Nunca para fatos específicos, dados biográficos, precedentes, leis etc.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95590" y="5316148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IMPLICAÇÕES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95590" y="5757936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A curadoria do conhecimento continua a ser uma das habilidades mais relevantes no uso poderoso do LLM. 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Para isso, é preciso entender como a máquina processa </a:t>
            </a:r>
            <a:r>
              <a:rPr lang="pt-BR" sz="2400" b="1">
                <a:solidFill>
                  <a:srgbClr val="BE9C6D"/>
                </a:solidFill>
                <a:latin typeface="Nexa Extra Light" panose="00000200000000000000" pitchFamily="2" charset="0"/>
              </a:rPr>
              <a:t>os anexos.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23226</TotalTime>
  <Words>240</Words>
  <Application>Microsoft Office PowerPoint</Application>
  <PresentationFormat>Personalizar</PresentationFormat>
  <Paragraphs>50</Paragraphs>
  <Slides>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Nexa Extra Light</vt:lpstr>
      <vt:lpstr>Arial</vt:lpstr>
      <vt:lpstr>Aptos Display</vt:lpstr>
      <vt:lpstr>Aptos</vt:lpstr>
      <vt:lpstr>Neue Haas Grotesk Text Pro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262</cp:revision>
  <dcterms:created xsi:type="dcterms:W3CDTF">2025-06-19T13:51:07Z</dcterms:created>
  <dcterms:modified xsi:type="dcterms:W3CDTF">2025-10-30T12:16:27Z</dcterms:modified>
</cp:coreProperties>
</file>